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7"/>
  </p:notesMasterIdLst>
  <p:sldIdLst>
    <p:sldId id="295" r:id="rId2"/>
    <p:sldId id="296" r:id="rId3"/>
    <p:sldId id="283" r:id="rId4"/>
    <p:sldId id="307" r:id="rId5"/>
    <p:sldId id="297" r:id="rId6"/>
    <p:sldId id="308" r:id="rId7"/>
    <p:sldId id="322" r:id="rId8"/>
    <p:sldId id="257" r:id="rId9"/>
    <p:sldId id="323" r:id="rId10"/>
    <p:sldId id="324" r:id="rId11"/>
    <p:sldId id="325" r:id="rId12"/>
    <p:sldId id="309" r:id="rId13"/>
    <p:sldId id="306" r:id="rId14"/>
    <p:sldId id="305" r:id="rId15"/>
    <p:sldId id="310" r:id="rId16"/>
    <p:sldId id="304" r:id="rId17"/>
    <p:sldId id="327" r:id="rId18"/>
    <p:sldId id="326" r:id="rId19"/>
    <p:sldId id="313" r:id="rId20"/>
    <p:sldId id="314" r:id="rId21"/>
    <p:sldId id="315" r:id="rId22"/>
    <p:sldId id="316" r:id="rId23"/>
    <p:sldId id="311" r:id="rId24"/>
    <p:sldId id="320" r:id="rId25"/>
    <p:sldId id="312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nter" panose="020B0604020202020204" charset="0"/>
      <p:regular r:id="rId32"/>
      <p:bold r:id="rId33"/>
    </p:embeddedFont>
    <p:embeddedFont>
      <p:font typeface="Inter-Regular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499"/>
    <a:srgbClr val="25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oline%20Roberts\Documents\Training\NUS\Project\Phase%204\Revenue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(2)'!$D$5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(2)'!$E$4:$J$4</c:f>
              <c:strCache>
                <c:ptCount val="6"/>
                <c:pt idx="1">
                  <c:v>Yr 1</c:v>
                </c:pt>
                <c:pt idx="3">
                  <c:v>Yr 2</c:v>
                </c:pt>
                <c:pt idx="5">
                  <c:v>Yr 3</c:v>
                </c:pt>
              </c:strCache>
            </c:strRef>
          </c:cat>
          <c:val>
            <c:numRef>
              <c:f>'Sheet1 (2)'!$E$5:$J$5</c:f>
              <c:numCache>
                <c:formatCode>_-* #,##0_-;\-* #,##0_-;_-* "-"??_-;_-@_-</c:formatCode>
                <c:ptCount val="6"/>
                <c:pt idx="1">
                  <c:v>1080</c:v>
                </c:pt>
                <c:pt idx="3">
                  <c:v>4320</c:v>
                </c:pt>
                <c:pt idx="5">
                  <c:v>9720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F-4614-BC57-408925126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820848"/>
        <c:axId val="582819208"/>
      </c:barChart>
      <c:catAx>
        <c:axId val="58282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19208"/>
        <c:crosses val="autoZero"/>
        <c:auto val="1"/>
        <c:lblAlgn val="ctr"/>
        <c:lblOffset val="100"/>
        <c:noMultiLvlLbl val="0"/>
      </c:catAx>
      <c:valAx>
        <c:axId val="582819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2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8B238-A5DB-4BE9-B982-A9360C669DF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C065884-3F09-45A8-9F56-CA92D5EA79CF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Short Term Trading Strategy</a:t>
          </a:r>
        </a:p>
      </dgm:t>
    </dgm:pt>
    <dgm:pt modelId="{C262F1E7-B31D-41E2-A18F-4AD2A388EF29}" type="parTrans" cxnId="{61E91C07-CEEE-451E-9401-D5013CE0A8AF}">
      <dgm:prSet/>
      <dgm:spPr/>
      <dgm:t>
        <a:bodyPr/>
        <a:lstStyle/>
        <a:p>
          <a:endParaRPr lang="en-US"/>
        </a:p>
      </dgm:t>
    </dgm:pt>
    <dgm:pt modelId="{96F3DA95-4C7C-4E09-8154-6AE45BFFD204}" type="sibTrans" cxnId="{61E91C07-CEEE-451E-9401-D5013CE0A8AF}">
      <dgm:prSet/>
      <dgm:spPr/>
      <dgm:t>
        <a:bodyPr/>
        <a:lstStyle/>
        <a:p>
          <a:endParaRPr lang="en-US"/>
        </a:p>
      </dgm:t>
    </dgm:pt>
    <dgm:pt modelId="{BBAD5183-AD3F-443F-B589-B55A96B9A77E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Long Term Portfolio Allocation Strategy</a:t>
          </a:r>
        </a:p>
      </dgm:t>
    </dgm:pt>
    <dgm:pt modelId="{03112845-BB4F-4C6E-9098-DF365633B065}" type="parTrans" cxnId="{78407121-B651-414C-BE66-FB0369EDE5F2}">
      <dgm:prSet/>
      <dgm:spPr/>
      <dgm:t>
        <a:bodyPr/>
        <a:lstStyle/>
        <a:p>
          <a:endParaRPr lang="en-US"/>
        </a:p>
      </dgm:t>
    </dgm:pt>
    <dgm:pt modelId="{769847EB-FB13-44D1-AC10-8BD7F75774FF}" type="sibTrans" cxnId="{78407121-B651-414C-BE66-FB0369EDE5F2}">
      <dgm:prSet/>
      <dgm:spPr/>
      <dgm:t>
        <a:bodyPr/>
        <a:lstStyle/>
        <a:p>
          <a:endParaRPr lang="en-US"/>
        </a:p>
      </dgm:t>
    </dgm:pt>
    <dgm:pt modelId="{3EDCD082-D929-43D6-AB5F-D1E5A8EC4AAD}" type="pres">
      <dgm:prSet presAssocID="{D5C8B238-A5DB-4BE9-B982-A9360C669DF0}" presName="compositeShape" presStyleCnt="0">
        <dgm:presLayoutVars>
          <dgm:dir/>
          <dgm:resizeHandles/>
        </dgm:presLayoutVars>
      </dgm:prSet>
      <dgm:spPr/>
    </dgm:pt>
    <dgm:pt modelId="{646505D5-D6F9-4B31-A909-C8D2A864AF53}" type="pres">
      <dgm:prSet presAssocID="{D5C8B238-A5DB-4BE9-B982-A9360C669DF0}" presName="pyramid" presStyleLbl="node1" presStyleIdx="0" presStyleCnt="1"/>
      <dgm:spPr/>
    </dgm:pt>
    <dgm:pt modelId="{5E4EBB8E-DB38-488F-A366-BC5E21EF5D14}" type="pres">
      <dgm:prSet presAssocID="{D5C8B238-A5DB-4BE9-B982-A9360C669DF0}" presName="theList" presStyleCnt="0"/>
      <dgm:spPr/>
    </dgm:pt>
    <dgm:pt modelId="{C1924820-3DDF-4055-9A24-EC126540A40E}" type="pres">
      <dgm:prSet presAssocID="{1C065884-3F09-45A8-9F56-CA92D5EA79CF}" presName="aNode" presStyleLbl="fgAcc1" presStyleIdx="0" presStyleCnt="2" custScaleY="48940">
        <dgm:presLayoutVars>
          <dgm:bulletEnabled val="1"/>
        </dgm:presLayoutVars>
      </dgm:prSet>
      <dgm:spPr/>
    </dgm:pt>
    <dgm:pt modelId="{764CCB33-ED76-4DC1-8AFC-D7D85A7C561C}" type="pres">
      <dgm:prSet presAssocID="{1C065884-3F09-45A8-9F56-CA92D5EA79CF}" presName="aSpace" presStyleCnt="0"/>
      <dgm:spPr/>
    </dgm:pt>
    <dgm:pt modelId="{87D2453D-5FEB-49FE-AF85-4D4A149FD20D}" type="pres">
      <dgm:prSet presAssocID="{BBAD5183-AD3F-443F-B589-B55A96B9A77E}" presName="aNode" presStyleLbl="fgAcc1" presStyleIdx="1" presStyleCnt="2">
        <dgm:presLayoutVars>
          <dgm:bulletEnabled val="1"/>
        </dgm:presLayoutVars>
      </dgm:prSet>
      <dgm:spPr/>
    </dgm:pt>
    <dgm:pt modelId="{24E184CB-F583-48A1-8B90-E4EBD3C2273A}" type="pres">
      <dgm:prSet presAssocID="{BBAD5183-AD3F-443F-B589-B55A96B9A77E}" presName="aSpace" presStyleCnt="0"/>
      <dgm:spPr/>
    </dgm:pt>
  </dgm:ptLst>
  <dgm:cxnLst>
    <dgm:cxn modelId="{3F96A205-6C26-4B2D-B0E1-A82D1810A4A9}" type="presOf" srcId="{D5C8B238-A5DB-4BE9-B982-A9360C669DF0}" destId="{3EDCD082-D929-43D6-AB5F-D1E5A8EC4AAD}" srcOrd="0" destOrd="0" presId="urn:microsoft.com/office/officeart/2005/8/layout/pyramid2"/>
    <dgm:cxn modelId="{61E91C07-CEEE-451E-9401-D5013CE0A8AF}" srcId="{D5C8B238-A5DB-4BE9-B982-A9360C669DF0}" destId="{1C065884-3F09-45A8-9F56-CA92D5EA79CF}" srcOrd="0" destOrd="0" parTransId="{C262F1E7-B31D-41E2-A18F-4AD2A388EF29}" sibTransId="{96F3DA95-4C7C-4E09-8154-6AE45BFFD204}"/>
    <dgm:cxn modelId="{78407121-B651-414C-BE66-FB0369EDE5F2}" srcId="{D5C8B238-A5DB-4BE9-B982-A9360C669DF0}" destId="{BBAD5183-AD3F-443F-B589-B55A96B9A77E}" srcOrd="1" destOrd="0" parTransId="{03112845-BB4F-4C6E-9098-DF365633B065}" sibTransId="{769847EB-FB13-44D1-AC10-8BD7F75774FF}"/>
    <dgm:cxn modelId="{F5A4CF91-7DF1-4493-BC50-829C9017751D}" type="presOf" srcId="{1C065884-3F09-45A8-9F56-CA92D5EA79CF}" destId="{C1924820-3DDF-4055-9A24-EC126540A40E}" srcOrd="0" destOrd="0" presId="urn:microsoft.com/office/officeart/2005/8/layout/pyramid2"/>
    <dgm:cxn modelId="{445997E0-4401-4500-8933-DD4707856270}" type="presOf" srcId="{BBAD5183-AD3F-443F-B589-B55A96B9A77E}" destId="{87D2453D-5FEB-49FE-AF85-4D4A149FD20D}" srcOrd="0" destOrd="0" presId="urn:microsoft.com/office/officeart/2005/8/layout/pyramid2"/>
    <dgm:cxn modelId="{82C8FCCB-7741-4117-A1D8-6748E377C31A}" type="presParOf" srcId="{3EDCD082-D929-43D6-AB5F-D1E5A8EC4AAD}" destId="{646505D5-D6F9-4B31-A909-C8D2A864AF53}" srcOrd="0" destOrd="0" presId="urn:microsoft.com/office/officeart/2005/8/layout/pyramid2"/>
    <dgm:cxn modelId="{8283E1B8-EBA8-47F1-90EA-84DF496FF0CF}" type="presParOf" srcId="{3EDCD082-D929-43D6-AB5F-D1E5A8EC4AAD}" destId="{5E4EBB8E-DB38-488F-A366-BC5E21EF5D14}" srcOrd="1" destOrd="0" presId="urn:microsoft.com/office/officeart/2005/8/layout/pyramid2"/>
    <dgm:cxn modelId="{26FEE2C2-4F99-46E8-B5DD-D30D57678873}" type="presParOf" srcId="{5E4EBB8E-DB38-488F-A366-BC5E21EF5D14}" destId="{C1924820-3DDF-4055-9A24-EC126540A40E}" srcOrd="0" destOrd="0" presId="urn:microsoft.com/office/officeart/2005/8/layout/pyramid2"/>
    <dgm:cxn modelId="{44053823-5918-4171-9AFC-496AE3BA1DFA}" type="presParOf" srcId="{5E4EBB8E-DB38-488F-A366-BC5E21EF5D14}" destId="{764CCB33-ED76-4DC1-8AFC-D7D85A7C561C}" srcOrd="1" destOrd="0" presId="urn:microsoft.com/office/officeart/2005/8/layout/pyramid2"/>
    <dgm:cxn modelId="{0BC13434-A192-4AE9-AB3A-7A006015150D}" type="presParOf" srcId="{5E4EBB8E-DB38-488F-A366-BC5E21EF5D14}" destId="{87D2453D-5FEB-49FE-AF85-4D4A149FD20D}" srcOrd="2" destOrd="0" presId="urn:microsoft.com/office/officeart/2005/8/layout/pyramid2"/>
    <dgm:cxn modelId="{0A9F0CD4-0294-4E1D-8A2D-331826CAA4C5}" type="presParOf" srcId="{5E4EBB8E-DB38-488F-A366-BC5E21EF5D14}" destId="{24E184CB-F583-48A1-8B90-E4EBD3C2273A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05D5-D6F9-4B31-A909-C8D2A864AF53}">
      <dsp:nvSpPr>
        <dsp:cNvPr id="0" name=""/>
        <dsp:cNvSpPr/>
      </dsp:nvSpPr>
      <dsp:spPr>
        <a:xfrm>
          <a:off x="614370" y="0"/>
          <a:ext cx="3195440" cy="31954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24820-3DDF-4055-9A24-EC126540A40E}">
      <dsp:nvSpPr>
        <dsp:cNvPr id="0" name=""/>
        <dsp:cNvSpPr/>
      </dsp:nvSpPr>
      <dsp:spPr>
        <a:xfrm>
          <a:off x="2212090" y="321082"/>
          <a:ext cx="2077036" cy="71839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Short Term Trading Strategy</a:t>
          </a:r>
        </a:p>
      </dsp:txBody>
      <dsp:txXfrm>
        <a:off x="2247159" y="356151"/>
        <a:ext cx="2006898" cy="648255"/>
      </dsp:txXfrm>
    </dsp:sp>
    <dsp:sp modelId="{87D2453D-5FEB-49FE-AF85-4D4A149FD20D}">
      <dsp:nvSpPr>
        <dsp:cNvPr id="0" name=""/>
        <dsp:cNvSpPr/>
      </dsp:nvSpPr>
      <dsp:spPr>
        <a:xfrm>
          <a:off x="2212090" y="1222964"/>
          <a:ext cx="2077036" cy="14679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Long Term Portfolio Allocation Strategy</a:t>
          </a:r>
        </a:p>
      </dsp:txBody>
      <dsp:txXfrm>
        <a:off x="2283747" y="1294621"/>
        <a:ext cx="1933722" cy="132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7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1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335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52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400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04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018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863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107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67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863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3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3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3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8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5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5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95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3267100"/>
            <a:ext cx="9144000" cy="1355267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612419"/>
            <a:ext cx="8915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QuantConnect</a:t>
            </a:r>
            <a:r>
              <a:rPr lang="en-US" altLang="ko-KR" sz="44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 Alpha Strategy </a:t>
            </a:r>
            <a:endParaRPr lang="ko-KR" altLang="en-US" sz="4400" dirty="0">
              <a:solidFill>
                <a:schemeClr val="lt1"/>
              </a:solidFill>
              <a:latin typeface="Inter-Regular"/>
              <a:sym typeface="Inter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4572000" y="4350774"/>
            <a:ext cx="4343292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SG" altLang="ko-KR" sz="105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Bringing algo-trading closer to non-professional investors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5DFB-1C59-4B2C-B7AB-846718691D40}"/>
              </a:ext>
            </a:extLst>
          </p:cNvPr>
          <p:cNvSpPr txBox="1"/>
          <p:nvPr/>
        </p:nvSpPr>
        <p:spPr>
          <a:xfrm>
            <a:off x="7840960" y="4727179"/>
            <a:ext cx="10743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Group 3A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time for monitoring markets as main factor for not involved in trading or engage in it frequently.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expected annualized return rate at least </a:t>
            </a:r>
            <a:r>
              <a:rPr lang="en-US" sz="1600" i="1" u="sng" dirty="0"/>
              <a:t>3% to 10%.</a:t>
            </a:r>
            <a:endParaRPr lang="en-US" sz="16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shown high interest in US market, which offered relatively most liquid and choices of trading instruments.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most does not know about algo-trading, about half is likely to engage in one, when told of its benefits, in particular: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allow systematic approach to active trading than methods based on individual’s intuition or instinct.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reduce possibility of human mistakes in trading based on emotional and psychological factors.</a:t>
            </a:r>
          </a:p>
          <a:p>
            <a:pPr lvl="1">
              <a:spcBef>
                <a:spcPts val="600"/>
              </a:spcBef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12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Probing with 4 personas with algo-trading knowledge: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preferred minimum subscription fee allowed in Quant-Connect platform, i.e. USD 3 per month.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expected annualized return rate - </a:t>
            </a:r>
            <a:r>
              <a:rPr lang="en-US" sz="1600" i="1" u="sng" dirty="0"/>
              <a:t>5% to 10%.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to execute at least once a week or a month.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concern about strategy’s capability and effectiveness in meeting profitability target.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options of types of instruments based on risk appetite.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to know instruments’ measure of volatility, back-tested Sharpe ratio and absolute returns.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that would consider time &amp; volume weighted average price.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 </a:t>
            </a:r>
          </a:p>
          <a:p>
            <a:pPr marL="76200" indent="0">
              <a:buNone/>
            </a:pPr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D7EA0-60C7-4E1B-B3DF-F9B9C27ABB33}"/>
              </a:ext>
            </a:extLst>
          </p:cNvPr>
          <p:cNvSpPr txBox="1"/>
          <p:nvPr/>
        </p:nvSpPr>
        <p:spPr>
          <a:xfrm>
            <a:off x="6850380" y="1767840"/>
            <a:ext cx="125577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Which is preferred week or month?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D548E-6658-4961-B37D-58BA3D73365B}"/>
              </a:ext>
            </a:extLst>
          </p:cNvPr>
          <p:cNvSpPr txBox="1"/>
          <p:nvPr/>
        </p:nvSpPr>
        <p:spPr>
          <a:xfrm>
            <a:off x="7597140" y="571500"/>
            <a:ext cx="1279744" cy="11695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All were willing to pay at least $3 -$5 per month?</a:t>
            </a:r>
          </a:p>
        </p:txBody>
      </p:sp>
    </p:spTree>
    <p:extLst>
      <p:ext uri="{BB962C8B-B14F-4D97-AF65-F5344CB8AC3E}">
        <p14:creationId xmlns:p14="http://schemas.microsoft.com/office/powerpoint/2010/main" val="317769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3.</a:t>
            </a:r>
            <a:r>
              <a:rPr lang="en-US" sz="3600" dirty="0"/>
              <a:t> </a:t>
            </a:r>
            <a:r>
              <a:rPr lang="en-US" sz="3600" dirty="0" err="1"/>
              <a:t>QuantConnect</a:t>
            </a:r>
            <a:r>
              <a:rPr lang="en-US" sz="3600" dirty="0"/>
              <a:t> Alpha Market</a:t>
            </a:r>
            <a:endParaRPr sz="36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case of strategy selection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6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Strategy selection on Alpha Market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87AF74-63D6-4A4F-97BC-34DC0B75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3" t="15238" b="6878"/>
          <a:stretch/>
        </p:blipFill>
        <p:spPr>
          <a:xfrm>
            <a:off x="943375" y="1351044"/>
            <a:ext cx="7162800" cy="3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a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F7A1-9219-1848-803F-DCDE2521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14531" r="-439" b="17037"/>
          <a:stretch/>
        </p:blipFill>
        <p:spPr>
          <a:xfrm>
            <a:off x="4437018" y="2729407"/>
            <a:ext cx="4554488" cy="21877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D603765-6762-9A4E-9DA8-CE028BF6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12437" b="46284"/>
          <a:stretch/>
        </p:blipFill>
        <p:spPr>
          <a:xfrm>
            <a:off x="4152001" y="1232300"/>
            <a:ext cx="4839506" cy="149710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FA3C1CD-3C51-DC46-AD8B-287F8C6FD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9" t="11055" b="11111"/>
          <a:stretch/>
        </p:blipFill>
        <p:spPr>
          <a:xfrm>
            <a:off x="152493" y="1788012"/>
            <a:ext cx="3999507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</a:t>
            </a:r>
            <a:r>
              <a:rPr lang="en-US" sz="3600" dirty="0"/>
              <a:t> Our Solution and comparison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7102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36879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investment methods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2845184725"/>
              </p:ext>
            </p:extLst>
          </p:nvPr>
        </p:nvGraphicFramePr>
        <p:xfrm>
          <a:off x="1037900" y="881371"/>
          <a:ext cx="7068276" cy="4147160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161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Pros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Cons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Wealth Management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</a:t>
                      </a:r>
                      <a:r>
                        <a:rPr lang="en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east efforts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High fees, Control, Visibility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Mutual Funds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Availability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E</a:t>
                      </a:r>
                      <a:r>
                        <a:rPr lang="en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nter/exit process, Regulatory limitations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Hedge Funds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Access to wider range of strategies and markets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Low availability, High fees, Control, Visibility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ETF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Low fees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Passive strategy only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454466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Manual trading via a broker or directly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Availability, Control, Visibility, Fees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High complexity, requires expertise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18795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Robotraders</a:t>
                      </a: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/Theme investments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Combines positive sides of other investment methods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Still requires “trusting” your funds to a third party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52518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QuantConnect</a:t>
                      </a: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Alpha Market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Availability, Control, Visibility, Fees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Potentially eliminates many of the negative properties of other investments types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64130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101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94A7E7-43F3-41DA-8159-2C0AEF6B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72817"/>
              </p:ext>
            </p:extLst>
          </p:nvPr>
        </p:nvGraphicFramePr>
        <p:xfrm>
          <a:off x="963349" y="1408308"/>
          <a:ext cx="4903498" cy="319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AD27641-70A4-4D9F-AD70-149E7C61557D}"/>
              </a:ext>
            </a:extLst>
          </p:cNvPr>
          <p:cNvSpPr/>
          <p:nvPr/>
        </p:nvSpPr>
        <p:spPr>
          <a:xfrm>
            <a:off x="5903556" y="1232300"/>
            <a:ext cx="2202569" cy="909811"/>
          </a:xfrm>
          <a:prstGeom prst="wedgeRoundRectCallout">
            <a:avLst>
              <a:gd name="adj1" fmla="val -79585"/>
              <a:gd name="adj2" fmla="val 47095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MACD based, optimized;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Trailing stop loss;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Monitor several symbols;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Allocate 3 “best” symbols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A3A16AC-6AB8-485D-936C-2BFB98A1B271}"/>
              </a:ext>
            </a:extLst>
          </p:cNvPr>
          <p:cNvSpPr/>
          <p:nvPr/>
        </p:nvSpPr>
        <p:spPr>
          <a:xfrm>
            <a:off x="5866846" y="3397689"/>
            <a:ext cx="1795428" cy="909811"/>
          </a:xfrm>
          <a:prstGeom prst="wedgeRoundRectCallout">
            <a:avLst>
              <a:gd name="adj1" fmla="val -83334"/>
              <a:gd name="adj2" fmla="val -50475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104499"/>
                </a:solidFill>
              </a:rPr>
              <a:t>SP500 based “sector-rebalance”</a:t>
            </a:r>
          </a:p>
        </p:txBody>
      </p:sp>
    </p:spTree>
    <p:extLst>
      <p:ext uri="{BB962C8B-B14F-4D97-AF65-F5344CB8AC3E}">
        <p14:creationId xmlns:p14="http://schemas.microsoft.com/office/powerpoint/2010/main" val="413698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92943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Backtest results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1019860465"/>
              </p:ext>
            </p:extLst>
          </p:nvPr>
        </p:nvGraphicFramePr>
        <p:xfrm>
          <a:off x="1037900" y="1442019"/>
          <a:ext cx="7068277" cy="236371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52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750">
                  <a:extLst>
                    <a:ext uri="{9D8B030D-6E8A-4147-A177-3AD203B41FA5}">
                      <a16:colId xmlns:a16="http://schemas.microsoft.com/office/drawing/2014/main" val="1803247603"/>
                    </a:ext>
                  </a:extLst>
                </a:gridCol>
                <a:gridCol w="1051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8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An</a:t>
                      </a:r>
                      <a:r>
                        <a:rPr lang="en-US" sz="1100" dirty="0" err="1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nual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Return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Sharpe Ratio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PSR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Strategy 6 year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18.8%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 (Optimized)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41.7%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Long Term Portfolio Allocation Strategy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14.1%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23.3%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SP500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12.6%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19.2%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64130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44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Trading strategy back-testing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8A9-7ED8-4DF3-A44A-622A85FB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76" y="1308500"/>
            <a:ext cx="7355247" cy="3785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6E75374-4651-4434-8CDA-99D3D5BDFED2}"/>
              </a:ext>
            </a:extLst>
          </p:cNvPr>
          <p:cNvSpPr/>
          <p:nvPr/>
        </p:nvSpPr>
        <p:spPr>
          <a:xfrm>
            <a:off x="4051393" y="1308500"/>
            <a:ext cx="762723" cy="58037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70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7749" y="320485"/>
            <a:ext cx="3055910" cy="71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5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Agenda</a:t>
            </a:r>
            <a:endParaRPr lang="ko-KR" altLang="en-US" sz="4050" dirty="0">
              <a:solidFill>
                <a:schemeClr val="bg1"/>
              </a:solidFill>
              <a:latin typeface="Inter-Regular" panose="020B0604020202020204" charset="0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3DEA4-46BF-4E58-A7C9-FAF198B3F7C5}"/>
              </a:ext>
            </a:extLst>
          </p:cNvPr>
          <p:cNvGrpSpPr/>
          <p:nvPr/>
        </p:nvGrpSpPr>
        <p:grpSpPr>
          <a:xfrm>
            <a:off x="4041935" y="1104485"/>
            <a:ext cx="4637658" cy="707886"/>
            <a:chOff x="4041935" y="1104485"/>
            <a:chExt cx="4637658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4862201" y="1104485"/>
              <a:ext cx="3817392" cy="707886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Trading Strategy as a Product</a:t>
              </a:r>
              <a:endParaRPr lang="ko-KR" altLang="en-US" sz="20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4041935" y="1166041"/>
              <a:ext cx="777048" cy="58477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A2A853-C9E9-4F1A-A75E-4A32FBDFC00B}"/>
              </a:ext>
            </a:extLst>
          </p:cNvPr>
          <p:cNvGrpSpPr/>
          <p:nvPr/>
        </p:nvGrpSpPr>
        <p:grpSpPr>
          <a:xfrm>
            <a:off x="4041935" y="2465534"/>
            <a:ext cx="4643755" cy="584775"/>
            <a:chOff x="4041935" y="1835039"/>
            <a:chExt cx="464375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4868298" y="1927371"/>
              <a:ext cx="3817392" cy="400110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Understanding Our Client</a:t>
              </a:r>
              <a:endParaRPr lang="ko-KR" altLang="en-US" sz="20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4041935" y="1835039"/>
              <a:ext cx="777048" cy="58477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BD40D-5323-44FB-B497-ECA29BF00AC8}"/>
              </a:ext>
            </a:extLst>
          </p:cNvPr>
          <p:cNvGrpSpPr/>
          <p:nvPr/>
        </p:nvGrpSpPr>
        <p:grpSpPr>
          <a:xfrm>
            <a:off x="4041935" y="3084503"/>
            <a:ext cx="4637658" cy="584775"/>
            <a:chOff x="4041935" y="2639428"/>
            <a:chExt cx="4637658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4862201" y="2729837"/>
              <a:ext cx="3817392" cy="40395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QuantConnect</a:t>
              </a:r>
              <a:r>
                <a:rPr lang="en-US" altLang="ko-KR" sz="20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 Alpha Market</a:t>
              </a:r>
              <a:endParaRPr lang="ko-KR" altLang="en-US" sz="20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4041935" y="2639428"/>
              <a:ext cx="820266" cy="58477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D8A6C6-C7C8-45AD-8055-4BFFAF1FA802}"/>
              </a:ext>
            </a:extLst>
          </p:cNvPr>
          <p:cNvGrpSpPr/>
          <p:nvPr/>
        </p:nvGrpSpPr>
        <p:grpSpPr>
          <a:xfrm>
            <a:off x="4041935" y="4322439"/>
            <a:ext cx="4643754" cy="584775"/>
            <a:chOff x="4041935" y="4102185"/>
            <a:chExt cx="4643754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F95DDF-9AF8-4AF7-867B-79BCE192BEEE}"/>
                </a:ext>
              </a:extLst>
            </p:cNvPr>
            <p:cNvSpPr txBox="1"/>
            <p:nvPr/>
          </p:nvSpPr>
          <p:spPr>
            <a:xfrm>
              <a:off x="4868297" y="4192594"/>
              <a:ext cx="3817392" cy="40395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Revenues &amp; Costs</a:t>
              </a:r>
              <a:endParaRPr lang="ko-KR" altLang="en-US" sz="20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4041935" y="4102185"/>
              <a:ext cx="777048" cy="58477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06</a:t>
              </a:r>
              <a:endParaRPr lang="ko-KR" altLang="en-US" sz="36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51313A-1E02-4A90-8CE4-4345051D94C3}"/>
              </a:ext>
            </a:extLst>
          </p:cNvPr>
          <p:cNvGrpSpPr/>
          <p:nvPr/>
        </p:nvGrpSpPr>
        <p:grpSpPr>
          <a:xfrm>
            <a:off x="4041935" y="3703472"/>
            <a:ext cx="4587357" cy="584775"/>
            <a:chOff x="4049018" y="3370806"/>
            <a:chExt cx="4587357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3D2171-5563-4F7C-8B32-230C3BFFB405}"/>
                </a:ext>
              </a:extLst>
            </p:cNvPr>
            <p:cNvSpPr txBox="1"/>
            <p:nvPr/>
          </p:nvSpPr>
          <p:spPr>
            <a:xfrm>
              <a:off x="4862201" y="3463138"/>
              <a:ext cx="3774174" cy="400110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Our Solution and comparison</a:t>
              </a:r>
              <a:endParaRPr lang="ko-KR" altLang="en-US" sz="20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0E26DB-CD35-4DC8-8250-188740D45501}"/>
                </a:ext>
              </a:extLst>
            </p:cNvPr>
            <p:cNvSpPr txBox="1"/>
            <p:nvPr/>
          </p:nvSpPr>
          <p:spPr>
            <a:xfrm>
              <a:off x="4049018" y="3370806"/>
              <a:ext cx="813183" cy="58477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E94AB-32D2-4AA5-ABE7-3F77E27FB688}"/>
              </a:ext>
            </a:extLst>
          </p:cNvPr>
          <p:cNvGrpSpPr/>
          <p:nvPr/>
        </p:nvGrpSpPr>
        <p:grpSpPr>
          <a:xfrm>
            <a:off x="4041935" y="1846565"/>
            <a:ext cx="4637658" cy="584775"/>
            <a:chOff x="4041935" y="1135263"/>
            <a:chExt cx="4637658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A04318-AE89-4C68-92B0-4E8D4A965FBB}"/>
                </a:ext>
              </a:extLst>
            </p:cNvPr>
            <p:cNvSpPr txBox="1"/>
            <p:nvPr/>
          </p:nvSpPr>
          <p:spPr>
            <a:xfrm>
              <a:off x="4862201" y="1227595"/>
              <a:ext cx="3817392" cy="400110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Roadmap</a:t>
              </a:r>
              <a:endParaRPr lang="ko-KR" altLang="en-US" sz="20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5F3BB5-6E7B-45DC-BB55-5F1CE92086E4}"/>
                </a:ext>
              </a:extLst>
            </p:cNvPr>
            <p:cNvSpPr txBox="1"/>
            <p:nvPr/>
          </p:nvSpPr>
          <p:spPr>
            <a:xfrm>
              <a:off x="4041935" y="1135263"/>
              <a:ext cx="777048" cy="58477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Trading strategy stats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C21-0A03-471D-8648-D3EBE5B8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9" y="1283778"/>
            <a:ext cx="6871905" cy="37635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653E32-D45B-4A6C-A405-BB2852D087FA}"/>
              </a:ext>
            </a:extLst>
          </p:cNvPr>
          <p:cNvSpPr/>
          <p:nvPr/>
        </p:nvSpPr>
        <p:spPr>
          <a:xfrm>
            <a:off x="6527611" y="2062405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82ACF-8897-4C3F-BED6-BC1A702F8537}"/>
              </a:ext>
            </a:extLst>
          </p:cNvPr>
          <p:cNvSpPr/>
          <p:nvPr/>
        </p:nvSpPr>
        <p:spPr>
          <a:xfrm>
            <a:off x="6539852" y="2571750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8CF39F-BE9F-473C-8587-6F64FD49C242}"/>
              </a:ext>
            </a:extLst>
          </p:cNvPr>
          <p:cNvSpPr/>
          <p:nvPr/>
        </p:nvSpPr>
        <p:spPr>
          <a:xfrm>
            <a:off x="6539851" y="3101104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099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Long-term strategy back-testing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AB1D-0695-4E93-B7E4-4314A3C9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75" y="1377043"/>
            <a:ext cx="6400800" cy="3314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489C8E8-C590-446C-8235-6E9824BEE125}"/>
              </a:ext>
            </a:extLst>
          </p:cNvPr>
          <p:cNvSpPr/>
          <p:nvPr/>
        </p:nvSpPr>
        <p:spPr>
          <a:xfrm>
            <a:off x="3726180" y="1447800"/>
            <a:ext cx="777240" cy="4419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A33782-45C7-4008-8292-D2629546B352}"/>
              </a:ext>
            </a:extLst>
          </p:cNvPr>
          <p:cNvSpPr txBox="1"/>
          <p:nvPr/>
        </p:nvSpPr>
        <p:spPr>
          <a:xfrm>
            <a:off x="1333500" y="4107180"/>
            <a:ext cx="230886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Passive implementation of S&amp; P 500 using ETFs</a:t>
            </a:r>
          </a:p>
        </p:txBody>
      </p:sp>
    </p:spTree>
    <p:extLst>
      <p:ext uri="{BB962C8B-B14F-4D97-AF65-F5344CB8AC3E}">
        <p14:creationId xmlns:p14="http://schemas.microsoft.com/office/powerpoint/2010/main" val="224618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Long-term strategy stats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6CE7F-87A8-4C5F-BC92-CEA70F91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75" y="1435100"/>
            <a:ext cx="7047697" cy="31996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F0408AE-94F0-445B-8E84-A870BAA0EF68}"/>
              </a:ext>
            </a:extLst>
          </p:cNvPr>
          <p:cNvSpPr/>
          <p:nvPr/>
        </p:nvSpPr>
        <p:spPr>
          <a:xfrm>
            <a:off x="7120528" y="2960941"/>
            <a:ext cx="550975" cy="398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3EFAFC-3FA4-4166-BDD5-833670C0FC09}"/>
              </a:ext>
            </a:extLst>
          </p:cNvPr>
          <p:cNvSpPr/>
          <p:nvPr/>
        </p:nvSpPr>
        <p:spPr>
          <a:xfrm>
            <a:off x="7120528" y="2512342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C88716-8569-47C7-8E9A-3DA2DB817052}"/>
              </a:ext>
            </a:extLst>
          </p:cNvPr>
          <p:cNvSpPr/>
          <p:nvPr/>
        </p:nvSpPr>
        <p:spPr>
          <a:xfrm>
            <a:off x="7107177" y="2059890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6311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r>
              <a:rPr lang="en-US" dirty="0"/>
              <a:t> Financials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89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4A59-E330-478F-8760-CA9386E4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28D5-C292-4A86-819F-F38DF250C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8AE03-AACF-4EE2-9CCA-50DCB07E2513}"/>
              </a:ext>
            </a:extLst>
          </p:cNvPr>
          <p:cNvSpPr txBox="1"/>
          <p:nvPr/>
        </p:nvSpPr>
        <p:spPr>
          <a:xfrm>
            <a:off x="5314469" y="1021546"/>
            <a:ext cx="3113251" cy="32624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Revenue Assumptions</a:t>
            </a:r>
          </a:p>
          <a:p>
            <a:r>
              <a:rPr lang="en-SG" sz="1200" dirty="0"/>
              <a:t>Licensing fee @$3 per month or $36pa per strategy per client.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1</a:t>
            </a:r>
          </a:p>
          <a:p>
            <a:r>
              <a:rPr lang="en-SG" sz="1200" dirty="0"/>
              <a:t>Average of 3 strategies with 10 clients each.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2:</a:t>
            </a:r>
          </a:p>
          <a:p>
            <a:r>
              <a:rPr lang="en-SG" sz="1200" dirty="0"/>
              <a:t>Another 3 strategies added. Total of 6 strategies with an average of 20 clients each.</a:t>
            </a:r>
          </a:p>
          <a:p>
            <a:endParaRPr lang="en-SG" sz="1200" b="1" dirty="0"/>
          </a:p>
          <a:p>
            <a:r>
              <a:rPr lang="en-SG" sz="1200" b="1" dirty="0"/>
              <a:t>Yr3</a:t>
            </a:r>
          </a:p>
          <a:p>
            <a:r>
              <a:rPr lang="en-SG" sz="1200" dirty="0"/>
              <a:t>Another 3 strategies added. Total of 9 strategies with an average of 30 clients each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2489BC-BC3F-4F2A-A168-DA91E3099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589305"/>
              </p:ext>
            </p:extLst>
          </p:nvPr>
        </p:nvGraphicFramePr>
        <p:xfrm>
          <a:off x="601980" y="1165860"/>
          <a:ext cx="4099560" cy="311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48446-3539-423C-96BE-EFD31EC034D3}"/>
              </a:ext>
            </a:extLst>
          </p:cNvPr>
          <p:cNvSpPr txBox="1"/>
          <p:nvPr/>
        </p:nvSpPr>
        <p:spPr>
          <a:xfrm>
            <a:off x="1097280" y="4358640"/>
            <a:ext cx="665226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Proprietary trading @20% on $50,000 = $10,000 per annum</a:t>
            </a:r>
          </a:p>
        </p:txBody>
      </p:sp>
    </p:spTree>
    <p:extLst>
      <p:ext uri="{BB962C8B-B14F-4D97-AF65-F5344CB8AC3E}">
        <p14:creationId xmlns:p14="http://schemas.microsoft.com/office/powerpoint/2010/main" val="332011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 &amp; A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1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72115" y="75218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891540" y="1232300"/>
            <a:ext cx="2301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QuantConnect</a:t>
            </a: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2170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Refine trading strategies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35341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Trading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roprietary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Capital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2)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Submit on Alpha Stream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1)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4" y="4017880"/>
            <a:ext cx="13962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Fund 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3) 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21;p39">
            <a:extLst>
              <a:ext uri="{FF2B5EF4-FFF2-40B4-BE49-F238E27FC236}">
                <a16:creationId xmlns:a16="http://schemas.microsoft.com/office/drawing/2014/main" id="{B94B4561-D8C7-4D09-9E79-A56F017C03D9}"/>
              </a:ext>
            </a:extLst>
          </p:cNvPr>
          <p:cNvSpPr txBox="1"/>
          <p:nvPr/>
        </p:nvSpPr>
        <p:spPr>
          <a:xfrm>
            <a:off x="2434575" y="40483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Development of long and short term trading strategy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1.Trading Strategy as a Product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8963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Way of Trading/Investing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A28F09-C8AB-4B12-A7C8-983AA4039081}"/>
              </a:ext>
            </a:extLst>
          </p:cNvPr>
          <p:cNvSpPr/>
          <p:nvPr/>
        </p:nvSpPr>
        <p:spPr>
          <a:xfrm>
            <a:off x="750044" y="143530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Professional trading/investment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BACB80-E05C-4D19-8F77-CAFDEE210E6A}"/>
              </a:ext>
            </a:extLst>
          </p:cNvPr>
          <p:cNvSpPr/>
          <p:nvPr/>
        </p:nvSpPr>
        <p:spPr>
          <a:xfrm>
            <a:off x="750044" y="293644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Personal trading/investment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0789A7-94CC-4963-B286-5895E79363FA}"/>
              </a:ext>
            </a:extLst>
          </p:cNvPr>
          <p:cNvSpPr/>
          <p:nvPr/>
        </p:nvSpPr>
        <p:spPr>
          <a:xfrm rot="1117224">
            <a:off x="2697936" y="1861544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E772DE-0E96-48BC-B2F0-8E71708CBA9F}"/>
              </a:ext>
            </a:extLst>
          </p:cNvPr>
          <p:cNvSpPr/>
          <p:nvPr/>
        </p:nvSpPr>
        <p:spPr>
          <a:xfrm rot="20482776" flipV="1">
            <a:off x="2698132" y="3086815"/>
            <a:ext cx="800711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C1721AF-EAB3-4CE6-8335-16446F8D6CAB}"/>
              </a:ext>
            </a:extLst>
          </p:cNvPr>
          <p:cNvSpPr/>
          <p:nvPr/>
        </p:nvSpPr>
        <p:spPr>
          <a:xfrm>
            <a:off x="382449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QuantConnect</a:t>
            </a:r>
            <a:endParaRPr lang="en-US" sz="1200" dirty="0">
              <a:solidFill>
                <a:srgbClr val="003E7D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A60BD0-397E-47DD-8A2F-41375900A6D3}"/>
              </a:ext>
            </a:extLst>
          </p:cNvPr>
          <p:cNvSpPr/>
          <p:nvPr/>
        </p:nvSpPr>
        <p:spPr>
          <a:xfrm>
            <a:off x="5773006" y="2473581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6B58EE-A96D-4993-A909-0A607D4F2F7F}"/>
              </a:ext>
            </a:extLst>
          </p:cNvPr>
          <p:cNvSpPr/>
          <p:nvPr/>
        </p:nvSpPr>
        <p:spPr>
          <a:xfrm>
            <a:off x="680761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Alpha Market</a:t>
            </a:r>
          </a:p>
        </p:txBody>
      </p:sp>
      <p:sp>
        <p:nvSpPr>
          <p:cNvPr id="45" name="Google Shape;92;p17">
            <a:extLst>
              <a:ext uri="{FF2B5EF4-FFF2-40B4-BE49-F238E27FC236}">
                <a16:creationId xmlns:a16="http://schemas.microsoft.com/office/drawing/2014/main" id="{1FD63C64-9E7F-464C-BBD1-28D92ABF8B26}"/>
              </a:ext>
            </a:extLst>
          </p:cNvPr>
          <p:cNvSpPr txBox="1">
            <a:spLocks/>
          </p:cNvSpPr>
          <p:nvPr/>
        </p:nvSpPr>
        <p:spPr>
          <a:xfrm>
            <a:off x="3776868" y="3300556"/>
            <a:ext cx="3471657" cy="1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nter-Regular"/>
              <a:buChar char="●"/>
              <a:defRPr sz="1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indent="-381000">
              <a:lnSpc>
                <a:spcPct val="115000"/>
              </a:lnSpc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en-US" sz="1400" dirty="0" err="1"/>
              <a:t>QuantConnect</a:t>
            </a:r>
            <a:r>
              <a:rPr lang="en-US" sz="1400" dirty="0"/>
              <a:t> is a platform for :</a:t>
            </a:r>
          </a:p>
          <a:p>
            <a:r>
              <a:rPr lang="en-US" sz="1400" dirty="0"/>
              <a:t>Algo-Trading;</a:t>
            </a:r>
          </a:p>
          <a:p>
            <a:r>
              <a:rPr lang="en-US" sz="1400" dirty="0"/>
              <a:t>Analytics/Research;</a:t>
            </a:r>
          </a:p>
          <a:p>
            <a:r>
              <a:rPr lang="en-US" sz="1400" dirty="0"/>
              <a:t>Trading strategy marketplace.</a:t>
            </a:r>
          </a:p>
        </p:txBody>
      </p:sp>
    </p:spTree>
    <p:extLst>
      <p:ext uri="{BB962C8B-B14F-4D97-AF65-F5344CB8AC3E}">
        <p14:creationId xmlns:p14="http://schemas.microsoft.com/office/powerpoint/2010/main" val="37824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2.Understanding our client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0293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41914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927847"/>
            <a:ext cx="7068300" cy="3737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The persona :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reached legal age to open trading account.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generally, not savvy traders or investors.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aware what are stocks or shares markets about.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idle fund to generate risk adjusted returns from trading, at least beating inflation rate.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in liquid assets classes or financial instruments using strategies which can be repeated over time to generate returns.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for strategies which emphasize capital appreciation &amp; growth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6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91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50" y="29307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Questionnaires 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" name="Google Shape;203;p26">
            <a:extLst>
              <a:ext uri="{FF2B5EF4-FFF2-40B4-BE49-F238E27FC236}">
                <a16:creationId xmlns:a16="http://schemas.microsoft.com/office/drawing/2014/main" id="{018E6215-687E-4A1B-8454-8E7DE22B0458}"/>
              </a:ext>
            </a:extLst>
          </p:cNvPr>
          <p:cNvSpPr txBox="1">
            <a:spLocks/>
          </p:cNvSpPr>
          <p:nvPr/>
        </p:nvSpPr>
        <p:spPr>
          <a:xfrm>
            <a:off x="860075" y="848037"/>
            <a:ext cx="7068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dirty="0"/>
              <a:t>Total 37 responses are obtained.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30207-96FB-4642-955C-3CB50C35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600"/>
            <a:ext cx="9144000" cy="3589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479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821531"/>
            <a:ext cx="7068300" cy="3775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From survey: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about 62%, does trading as a form of investment inflation protection.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600" dirty="0"/>
              <a:t>most cited reason for not trading or actively involved in trading is lack of time to monitor trades.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expected to achieve an annualized return of </a:t>
            </a:r>
            <a:r>
              <a:rPr lang="en-US" sz="1600" i="1" u="sng" dirty="0"/>
              <a:t>3% to 10%, </a:t>
            </a:r>
            <a:r>
              <a:rPr lang="en-US" sz="1600" dirty="0"/>
              <a:t>with 18% expecting above </a:t>
            </a:r>
            <a:r>
              <a:rPr lang="en-US" sz="1600" i="1" u="sng" dirty="0"/>
              <a:t>10% to 20% </a:t>
            </a:r>
            <a:r>
              <a:rPr lang="en-US" sz="1600" dirty="0"/>
              <a:t>return.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has shown interest in US market for trading.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instruments of interest :- 1) Equities, 2) ETFs, 3) Crypto-currencies 4) REITs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Only about 35% knows about Algo-trading.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439013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</TotalTime>
  <Words>896</Words>
  <Application>Microsoft Office PowerPoint</Application>
  <PresentationFormat>On-screen Show (16:9)</PresentationFormat>
  <Paragraphs>189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Inter</vt:lpstr>
      <vt:lpstr>Arial</vt:lpstr>
      <vt:lpstr>Inter-Regular</vt:lpstr>
      <vt:lpstr>Wingdings</vt:lpstr>
      <vt:lpstr>Courier New</vt:lpstr>
      <vt:lpstr>Joan template</vt:lpstr>
      <vt:lpstr>PowerPoint Presentation</vt:lpstr>
      <vt:lpstr>PowerPoint Presentation</vt:lpstr>
      <vt:lpstr>Roadmap</vt:lpstr>
      <vt:lpstr>1.Trading Strategy as a Product</vt:lpstr>
      <vt:lpstr>New Way of Trading/Investing</vt:lpstr>
      <vt:lpstr>2.Understanding our client</vt:lpstr>
      <vt:lpstr>Our Client</vt:lpstr>
      <vt:lpstr>Survey Questionnaires </vt:lpstr>
      <vt:lpstr>Understanding Our Client</vt:lpstr>
      <vt:lpstr>Survey Insights</vt:lpstr>
      <vt:lpstr>Further Insights</vt:lpstr>
      <vt:lpstr>3. QuantConnect Alpha Market</vt:lpstr>
      <vt:lpstr>Strategy selection on Alpha Market</vt:lpstr>
      <vt:lpstr>Example of a strategy</vt:lpstr>
      <vt:lpstr>4. Our Solution and comparison</vt:lpstr>
      <vt:lpstr>Existing investment methods</vt:lpstr>
      <vt:lpstr>Our solution</vt:lpstr>
      <vt:lpstr>Backtest results</vt:lpstr>
      <vt:lpstr>Trading strategy back-testing</vt:lpstr>
      <vt:lpstr>Trading strategy stats</vt:lpstr>
      <vt:lpstr>Long-term strategy back-testing</vt:lpstr>
      <vt:lpstr>Long-term strategy stats</vt:lpstr>
      <vt:lpstr>5. Financials</vt:lpstr>
      <vt:lpstr>Financials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Caroline Roberts</dc:creator>
  <cp:lastModifiedBy>Alexey</cp:lastModifiedBy>
  <cp:revision>58</cp:revision>
  <dcterms:modified xsi:type="dcterms:W3CDTF">2021-08-23T11:00:15Z</dcterms:modified>
</cp:coreProperties>
</file>